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handoutMasterIdLst>
    <p:handoutMasterId r:id="rId13"/>
  </p:handoutMasterIdLst>
  <p:sldIdLst>
    <p:sldId id="256" r:id="rId5"/>
    <p:sldId id="280" r:id="rId6"/>
    <p:sldId id="266" r:id="rId7"/>
    <p:sldId id="257" r:id="rId8"/>
    <p:sldId id="273" r:id="rId9"/>
    <p:sldId id="272" r:id="rId10"/>
    <p:sldId id="265" r:id="rId11"/>
  </p:sldIdLst>
  <p:sldSz cx="10058400" cy="77724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68" userDrawn="1">
          <p15:clr>
            <a:srgbClr val="A4A3A4"/>
          </p15:clr>
        </p15:guide>
        <p15:guide id="3" orient="horz" pos="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6F3242-CD51-BAD8-5B67-5ABC10F0F19E}" name="Nathaniel Roelfs" initials="NR" userId="S::Nathaniel.Roelfs@Pearson.com::6545147e-27b8-4489-995a-e0dfa5ca670f" providerId="AD"/>
  <p188:author id="{7EEDE751-E788-0681-B332-BACBBD88EDD3}" name="Tompkins, Andrea" initials="TA" userId="S::andrea.tompkins@pearson.com::6ae2736e-5b24-4af4-98bc-79ca7a9e3fa8" providerId="AD"/>
  <p188:author id="{BF065B60-68B2-033C-0531-4C24429BD042}" name="Cullen, Shannon (DESE)" initials="CS(" userId="S::Shannon.Cullen@mass.gov::6b1ad6a8-5818-44b3-9274-ccefbf22d1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1" name="Dahn, LeAnn E" initials="LED" lastIdx="55" clrIdx="1"/>
  <p:cmAuthor id="2" name="Bree Gunter" initials="BG" lastIdx="1" clrIdx="2"/>
  <p:cmAuthor id="3" name="Cullen, Shannon (DESE)" initials="CS(" lastIdx="8" clrIdx="3">
    <p:extLst>
      <p:ext uri="{19B8F6BF-5375-455C-9EA6-DF929625EA0E}">
        <p15:presenceInfo xmlns:p15="http://schemas.microsoft.com/office/powerpoint/2012/main" userId="S::Shannon.Cullen@mass.gov::6b1ad6a8-5818-44b3-9274-ccefbf22d13d" providerId="AD"/>
      </p:ext>
    </p:extLst>
  </p:cmAuthor>
  <p:cmAuthor id="4" name="Scott Kelley" initials="sk" lastIdx="5" clrIdx="4">
    <p:extLst>
      <p:ext uri="{19B8F6BF-5375-455C-9EA6-DF929625EA0E}">
        <p15:presenceInfo xmlns:p15="http://schemas.microsoft.com/office/powerpoint/2012/main" userId="Scott Kelley" providerId="None"/>
      </p:ext>
    </p:extLst>
  </p:cmAuthor>
  <p:cmAuthor id="5" name="Swantz, Scott" initials="SS" lastIdx="4" clrIdx="5">
    <p:extLst>
      <p:ext uri="{19B8F6BF-5375-455C-9EA6-DF929625EA0E}">
        <p15:presenceInfo xmlns:p15="http://schemas.microsoft.com/office/powerpoint/2012/main" userId="S::scott.swantz@pearson.com::0eab0cda-ad66-44c5-9531-d56fd9c6625b" providerId="AD"/>
      </p:ext>
    </p:extLst>
  </p:cmAuthor>
  <p:cmAuthor id="6" name="Zalk, Jodie (DESE)" initials="ZJ(" lastIdx="4" clrIdx="6">
    <p:extLst>
      <p:ext uri="{19B8F6BF-5375-455C-9EA6-DF929625EA0E}">
        <p15:presenceInfo xmlns:p15="http://schemas.microsoft.com/office/powerpoint/2012/main" userId="S::Jodie.L.Zalk@mass.gov::e1452584-4588-4fe8-8e76-c634323654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10F07-0B4F-44EA-B89F-2A4288BDF84D}" v="3" dt="2022-11-29T19:02:09.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75034" autoAdjust="0"/>
  </p:normalViewPr>
  <p:slideViewPr>
    <p:cSldViewPr snapToGrid="0">
      <p:cViewPr varScale="1">
        <p:scale>
          <a:sx n="76" d="100"/>
          <a:sy n="76" d="100"/>
        </p:scale>
        <p:origin x="1908" y="84"/>
      </p:cViewPr>
      <p:guideLst>
        <p:guide pos="3168"/>
        <p:guide orient="horz" pos="9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4" d="100"/>
          <a:sy n="74" d="100"/>
        </p:scale>
        <p:origin x="31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12610F07-0B4F-44EA-B89F-2A4288BDF84D}"/>
    <pc:docChg chg="custSel modSld modMainMaster">
      <pc:chgData name="Cullen, Shannon (DESE)" userId="6b1ad6a8-5818-44b3-9274-ccefbf22d13d" providerId="ADAL" clId="{12610F07-0B4F-44EA-B89F-2A4288BDF84D}" dt="2022-11-30T15:20:46.661" v="11" actId="20577"/>
      <pc:docMkLst>
        <pc:docMk/>
      </pc:docMkLst>
      <pc:sldChg chg="delSp delCm">
        <pc:chgData name="Cullen, Shannon (DESE)" userId="6b1ad6a8-5818-44b3-9274-ccefbf22d13d" providerId="ADAL" clId="{12610F07-0B4F-44EA-B89F-2A4288BDF84D}" dt="2022-11-29T19:02:12.572" v="7"/>
        <pc:sldMkLst>
          <pc:docMk/>
          <pc:sldMk cId="3676976784" sldId="256"/>
        </pc:sldMkLst>
        <pc:picChg chg="del">
          <ac:chgData name="Cullen, Shannon (DESE)" userId="6b1ad6a8-5818-44b3-9274-ccefbf22d13d" providerId="ADAL" clId="{12610F07-0B4F-44EA-B89F-2A4288BDF84D}" dt="2022-11-29T19:02:09.752" v="6" actId="478"/>
          <ac:picMkLst>
            <pc:docMk/>
            <pc:sldMk cId="3676976784" sldId="256"/>
            <ac:picMk id="4" creationId="{12AF9E03-98AF-45F9-8D85-FA81CDEA52A8}"/>
          </ac:picMkLst>
        </pc:picChg>
      </pc:sldChg>
      <pc:sldChg chg="modNotesTx">
        <pc:chgData name="Cullen, Shannon (DESE)" userId="6b1ad6a8-5818-44b3-9274-ccefbf22d13d" providerId="ADAL" clId="{12610F07-0B4F-44EA-B89F-2A4288BDF84D}" dt="2022-11-30T15:20:46.661" v="11" actId="20577"/>
        <pc:sldMkLst>
          <pc:docMk/>
          <pc:sldMk cId="542889269" sldId="257"/>
        </pc:sldMkLst>
      </pc:sldChg>
      <pc:sldChg chg="modSp mod">
        <pc:chgData name="Cullen, Shannon (DESE)" userId="6b1ad6a8-5818-44b3-9274-ccefbf22d13d" providerId="ADAL" clId="{12610F07-0B4F-44EA-B89F-2A4288BDF84D}" dt="2022-11-29T19:06:56.285" v="9" actId="207"/>
        <pc:sldMkLst>
          <pc:docMk/>
          <pc:sldMk cId="1821852685" sldId="266"/>
        </pc:sldMkLst>
        <pc:spChg chg="mod">
          <ac:chgData name="Cullen, Shannon (DESE)" userId="6b1ad6a8-5818-44b3-9274-ccefbf22d13d" providerId="ADAL" clId="{12610F07-0B4F-44EA-B89F-2A4288BDF84D}" dt="2022-11-29T19:06:56.285" v="9" actId="207"/>
          <ac:spMkLst>
            <pc:docMk/>
            <pc:sldMk cId="1821852685" sldId="266"/>
            <ac:spMk id="3" creationId="{00000000-0000-0000-0000-000000000000}"/>
          </ac:spMkLst>
        </pc:spChg>
      </pc:sldChg>
      <pc:sldChg chg="modNotesTx">
        <pc:chgData name="Cullen, Shannon (DESE)" userId="6b1ad6a8-5818-44b3-9274-ccefbf22d13d" providerId="ADAL" clId="{12610F07-0B4F-44EA-B89F-2A4288BDF84D}" dt="2022-11-16T14:22:36.390" v="1" actId="20577"/>
        <pc:sldMkLst>
          <pc:docMk/>
          <pc:sldMk cId="159153712" sldId="272"/>
        </pc:sldMkLst>
      </pc:sldChg>
      <pc:sldChg chg="delCm">
        <pc:chgData name="Cullen, Shannon (DESE)" userId="6b1ad6a8-5818-44b3-9274-ccefbf22d13d" providerId="ADAL" clId="{12610F07-0B4F-44EA-B89F-2A4288BDF84D}" dt="2022-11-29T19:02:30.250" v="8"/>
        <pc:sldMkLst>
          <pc:docMk/>
          <pc:sldMk cId="1553965908" sldId="273"/>
        </pc:sldMkLst>
      </pc:sldChg>
      <pc:sldMasterChg chg="modSldLayout">
        <pc:chgData name="Cullen, Shannon (DESE)" userId="6b1ad6a8-5818-44b3-9274-ccefbf22d13d" providerId="ADAL" clId="{12610F07-0B4F-44EA-B89F-2A4288BDF84D}" dt="2022-11-29T19:01:44.158" v="5"/>
        <pc:sldMasterMkLst>
          <pc:docMk/>
          <pc:sldMasterMk cId="701054814" sldId="2147483672"/>
        </pc:sldMasterMkLst>
        <pc:sldLayoutChg chg="addSp delSp modSp mod">
          <pc:chgData name="Cullen, Shannon (DESE)" userId="6b1ad6a8-5818-44b3-9274-ccefbf22d13d" providerId="ADAL" clId="{12610F07-0B4F-44EA-B89F-2A4288BDF84D}" dt="2022-11-29T19:01:27.874" v="3"/>
          <pc:sldLayoutMkLst>
            <pc:docMk/>
            <pc:sldMasterMk cId="701054814" sldId="2147483672"/>
            <pc:sldLayoutMk cId="4271182990" sldId="2147483673"/>
          </pc:sldLayoutMkLst>
          <pc:picChg chg="del">
            <ac:chgData name="Cullen, Shannon (DESE)" userId="6b1ad6a8-5818-44b3-9274-ccefbf22d13d" providerId="ADAL" clId="{12610F07-0B4F-44EA-B89F-2A4288BDF84D}" dt="2022-11-29T19:01:27.670" v="2" actId="478"/>
            <ac:picMkLst>
              <pc:docMk/>
              <pc:sldMasterMk cId="701054814" sldId="2147483672"/>
              <pc:sldLayoutMk cId="4271182990" sldId="2147483673"/>
              <ac:picMk id="10" creationId="{00000000-0000-0000-0000-000000000000}"/>
            </ac:picMkLst>
          </pc:picChg>
          <pc:picChg chg="add mod">
            <ac:chgData name="Cullen, Shannon (DESE)" userId="6b1ad6a8-5818-44b3-9274-ccefbf22d13d" providerId="ADAL" clId="{12610F07-0B4F-44EA-B89F-2A4288BDF84D}" dt="2022-11-29T19:01:27.874" v="3"/>
            <ac:picMkLst>
              <pc:docMk/>
              <pc:sldMasterMk cId="701054814" sldId="2147483672"/>
              <pc:sldLayoutMk cId="4271182990" sldId="2147483673"/>
              <ac:picMk id="11" creationId="{D404B14A-A0F8-40A2-87F5-7B455E840D8D}"/>
            </ac:picMkLst>
          </pc:picChg>
        </pc:sldLayoutChg>
        <pc:sldLayoutChg chg="addSp delSp modSp mod">
          <pc:chgData name="Cullen, Shannon (DESE)" userId="6b1ad6a8-5818-44b3-9274-ccefbf22d13d" providerId="ADAL" clId="{12610F07-0B4F-44EA-B89F-2A4288BDF84D}" dt="2022-11-29T19:01:44.158" v="5"/>
          <pc:sldLayoutMkLst>
            <pc:docMk/>
            <pc:sldMasterMk cId="701054814" sldId="2147483672"/>
            <pc:sldLayoutMk cId="3394067251" sldId="2147483674"/>
          </pc:sldLayoutMkLst>
          <pc:spChg chg="del">
            <ac:chgData name="Cullen, Shannon (DESE)" userId="6b1ad6a8-5818-44b3-9274-ccefbf22d13d" providerId="ADAL" clId="{12610F07-0B4F-44EA-B89F-2A4288BDF84D}" dt="2022-11-29T19:01:42.819" v="4" actId="478"/>
            <ac:spMkLst>
              <pc:docMk/>
              <pc:sldMasterMk cId="701054814" sldId="2147483672"/>
              <pc:sldLayoutMk cId="3394067251" sldId="2147483674"/>
              <ac:spMk id="7" creationId="{00000000-0000-0000-0000-000000000000}"/>
            </ac:spMkLst>
          </pc:spChg>
          <pc:picChg chg="add mod">
            <ac:chgData name="Cullen, Shannon (DESE)" userId="6b1ad6a8-5818-44b3-9274-ccefbf22d13d" providerId="ADAL" clId="{12610F07-0B4F-44EA-B89F-2A4288BDF84D}" dt="2022-11-29T19:01:44.158" v="5"/>
            <ac:picMkLst>
              <pc:docMk/>
              <pc:sldMasterMk cId="701054814" sldId="2147483672"/>
              <pc:sldLayoutMk cId="3394067251" sldId="2147483674"/>
              <ac:picMk id="8" creationId="{44E18EB5-B42C-445A-BC3A-45D7A9B98039}"/>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11/30/2022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dirty="0"/>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11/30/2022</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dirty="0"/>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Moving Students Between PAN Sessions training slides.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training slides </a:t>
            </a:r>
            <a:r>
              <a:rPr lang="en-US" dirty="0"/>
              <a:t>detail</a:t>
            </a:r>
            <a:r>
              <a:rPr lang="en-US" sz="1200" kern="1200" dirty="0">
                <a:solidFill>
                  <a:schemeClr val="tx1"/>
                </a:solidFill>
                <a:effectLst/>
                <a:latin typeface="+mn-lt"/>
                <a:ea typeface="+mn-ea"/>
                <a:cs typeface="+mn-cs"/>
              </a:rPr>
              <a:t> the steps to move students from one </a:t>
            </a:r>
            <a:r>
              <a:rPr lang="en-US" sz="1200" kern="1200" dirty="0" err="1">
                <a:solidFill>
                  <a:schemeClr val="tx1"/>
                </a:solidFill>
                <a:effectLst/>
                <a:latin typeface="+mn-lt"/>
                <a:ea typeface="+mn-ea"/>
                <a:cs typeface="+mn-cs"/>
              </a:rPr>
              <a:t>PearsonAccess</a:t>
            </a:r>
            <a:r>
              <a:rPr lang="en-US" sz="1200" kern="1200" dirty="0">
                <a:solidFill>
                  <a:schemeClr val="tx1"/>
                </a:solidFill>
                <a:effectLst/>
                <a:latin typeface="+mn-lt"/>
                <a:ea typeface="+mn-ea"/>
                <a:cs typeface="+mn-cs"/>
              </a:rPr>
              <a:t> Next (PAN) Session to another for computer-based testing. This module is not applicable for schools doing only paper-based testing.</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dirty="0"/>
          </a:p>
        </p:txBody>
      </p:sp>
    </p:spTree>
    <p:extLst>
      <p:ext uri="{BB962C8B-B14F-4D97-AF65-F5344CB8AC3E}">
        <p14:creationId xmlns:p14="http://schemas.microsoft.com/office/powerpoint/2010/main" val="407814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dirty="0"/>
          </a:p>
        </p:txBody>
      </p:sp>
    </p:spTree>
    <p:extLst>
      <p:ext uri="{BB962C8B-B14F-4D97-AF65-F5344CB8AC3E}">
        <p14:creationId xmlns:p14="http://schemas.microsoft.com/office/powerpoint/2010/main" val="57307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0" lvl="1" indent="0">
              <a:buNone/>
            </a:pPr>
            <a:r>
              <a:rPr lang="en-US" sz="1200" dirty="0"/>
              <a:t>Note that you cannot move students who are in Active status, or who are in a Session that is stopped. </a:t>
            </a:r>
          </a:p>
          <a:p>
            <a:pPr marL="0" lvl="1" indent="0">
              <a:buNone/>
            </a:pP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Test Coordinators should also know how to create PAN Sessions. A Creating Sessions module with step-by-step instructions is available on the MCAS Resource Center at http://mcas.pearsonsupport.com/training</a:t>
            </a:r>
            <a:r>
              <a:rPr lang="en-US" sz="1200"/>
              <a:t>/ </a:t>
            </a:r>
            <a:endParaRPr lang="en-US" sz="1200" dirty="0"/>
          </a:p>
          <a:p>
            <a:pPr marL="228600" lvl="1">
              <a:buFont typeface="Arial" panose="020B0604020202020204" pitchFamily="34" charset="0"/>
              <a:buNone/>
            </a:pPr>
            <a:endParaRPr lang="en-US" sz="1200" dirty="0"/>
          </a:p>
          <a:p>
            <a:pPr marL="228600" lvl="1">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286E5E2B-1940-4C12-B0CF-52993C2CB7F2}" type="slidenum">
              <a:rPr lang="en-US" smtClean="0"/>
              <a:pPr/>
              <a:t>4</a:t>
            </a:fld>
            <a:endParaRPr lang="en-US" dirty="0"/>
          </a:p>
        </p:txBody>
      </p:sp>
    </p:spTree>
    <p:extLst>
      <p:ext uri="{BB962C8B-B14F-4D97-AF65-F5344CB8AC3E}">
        <p14:creationId xmlns:p14="http://schemas.microsoft.com/office/powerpoint/2010/main" val="405678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0000"/>
                </a:solidFill>
                <a:effectLst/>
                <a:latin typeface="Calibri" panose="020F0502020204030204" pitchFamily="34" charset="0"/>
                <a:sym typeface="Calibri" panose="020F0502020204030204" pitchFamily="34" charset="0"/>
              </a:rPr>
              <a:t>Please select the play button above to view the video. </a:t>
            </a:r>
          </a:p>
          <a:p>
            <a:endParaRPr lang="en-US" dirty="0">
              <a:solidFill>
                <a:srgbClr val="000000"/>
              </a:solidFill>
              <a:effectLst/>
              <a:latin typeface="Calibri" panose="020F0502020204030204" pitchFamily="34" charset="0"/>
              <a:sym typeface="Calibri" panose="020F0502020204030204" pitchFamily="34" charset="0"/>
            </a:endParaRPr>
          </a:p>
          <a:p>
            <a:r>
              <a:rPr lang="en-US" dirty="0">
                <a:solidFill>
                  <a:srgbClr val="000000"/>
                </a:solidFill>
                <a:effectLst/>
                <a:latin typeface="Calibri" panose="020F0502020204030204" pitchFamily="34" charset="0"/>
                <a:sym typeface="Calibri" panose="020F0502020204030204" pitchFamily="34" charset="0"/>
              </a:rPr>
              <a:t>In order to move a student to a new PearsonAccess</a:t>
            </a:r>
            <a:r>
              <a:rPr lang="en-US" sz="1200" kern="1200" baseline="30000" dirty="0">
                <a:solidFill>
                  <a:schemeClr val="tx1"/>
                </a:solidFill>
                <a:effectLst/>
                <a:latin typeface="+mn-lt"/>
                <a:ea typeface="+mn-ea"/>
                <a:cs typeface="+mn-cs"/>
              </a:rPr>
              <a:t>next</a:t>
            </a:r>
            <a:r>
              <a:rPr lang="en-US" dirty="0">
                <a:solidFill>
                  <a:srgbClr val="000000"/>
                </a:solidFill>
                <a:effectLst/>
                <a:latin typeface="Calibri" panose="020F0502020204030204" pitchFamily="34" charset="0"/>
                <a:sym typeface="Calibri" panose="020F0502020204030204" pitchFamily="34" charset="0"/>
              </a:rPr>
              <a:t> Session, the test assigned to the Session must match the test assigned to the student.</a:t>
            </a:r>
          </a:p>
          <a:p>
            <a:r>
              <a:rPr lang="en-US" dirty="0">
                <a:solidFill>
                  <a:srgbClr val="000000"/>
                </a:solidFill>
                <a:effectLst/>
                <a:latin typeface="Calibri" panose="020F0502020204030204" pitchFamily="34" charset="0"/>
                <a:sym typeface="Calibri" panose="020F0502020204030204" pitchFamily="34" charset="0"/>
              </a:rPr>
              <a:t> </a:t>
            </a:r>
          </a:p>
          <a:p>
            <a:r>
              <a:rPr lang="en-US" dirty="0">
                <a:solidFill>
                  <a:srgbClr val="000000"/>
                </a:solidFill>
                <a:effectLst/>
                <a:latin typeface="Calibri" panose="020F0502020204030204" pitchFamily="34" charset="0"/>
                <a:sym typeface="Calibri" panose="020F0502020204030204" pitchFamily="34" charset="0"/>
              </a:rPr>
              <a:t>To move a student into a Session that has already been created, first navigate to Testing &gt; Sessions and check the boxes next to the current Session as well as the Session into which the student will be moved. Then go to Testing &gt; Students in Sessions. Click the current Session on the left-hand side of the screen, scroll down, and check the box next to the student(s). </a:t>
            </a:r>
          </a:p>
          <a:p>
            <a:r>
              <a:rPr lang="en-US" dirty="0">
                <a:solidFill>
                  <a:srgbClr val="000000"/>
                </a:solidFill>
                <a:effectLst/>
                <a:latin typeface="Calibri" panose="020F0502020204030204" pitchFamily="34" charset="0"/>
                <a:sym typeface="Calibri" panose="020F0502020204030204" pitchFamily="34" charset="0"/>
              </a:rPr>
              <a:t> </a:t>
            </a:r>
          </a:p>
          <a:p>
            <a:r>
              <a:rPr lang="en-US" dirty="0">
                <a:solidFill>
                  <a:srgbClr val="000000"/>
                </a:solidFill>
                <a:effectLst/>
                <a:latin typeface="Calibri" panose="020F0502020204030204" pitchFamily="34" charset="0"/>
                <a:sym typeface="Calibri" panose="020F0502020204030204" pitchFamily="34" charset="0"/>
              </a:rPr>
              <a:t>Click Select Tasks, then check Move Students between Sessions, and then click Start.</a:t>
            </a:r>
          </a:p>
          <a:p>
            <a:r>
              <a:rPr lang="en-US" dirty="0">
                <a:solidFill>
                  <a:srgbClr val="000000"/>
                </a:solidFill>
                <a:effectLst/>
                <a:latin typeface="Calibri" panose="020F0502020204030204" pitchFamily="34" charset="0"/>
                <a:sym typeface="Calibri" panose="020F0502020204030204" pitchFamily="34" charset="0"/>
              </a:rPr>
              <a:t> </a:t>
            </a:r>
          </a:p>
          <a:p>
            <a:r>
              <a:rPr lang="en-US" dirty="0">
                <a:solidFill>
                  <a:srgbClr val="000000"/>
                </a:solidFill>
                <a:effectLst/>
                <a:latin typeface="Calibri" panose="020F0502020204030204" pitchFamily="34" charset="0"/>
                <a:sym typeface="Calibri" panose="020F0502020204030204" pitchFamily="34" charset="0"/>
              </a:rPr>
              <a:t>On this page, check the box under the name of the new PearsonAccess</a:t>
            </a:r>
            <a:r>
              <a:rPr lang="en-US" sz="1200" kern="1200" baseline="30000" dirty="0">
                <a:solidFill>
                  <a:schemeClr val="tx1"/>
                </a:solidFill>
                <a:effectLst/>
                <a:latin typeface="+mn-lt"/>
                <a:ea typeface="+mn-ea"/>
                <a:cs typeface="+mn-cs"/>
              </a:rPr>
              <a:t>next</a:t>
            </a:r>
            <a:r>
              <a:rPr lang="en-US" dirty="0">
                <a:solidFill>
                  <a:srgbClr val="000000"/>
                </a:solidFill>
                <a:effectLst/>
                <a:latin typeface="Calibri" panose="020F0502020204030204" pitchFamily="34" charset="0"/>
                <a:sym typeface="Calibri" panose="020F0502020204030204" pitchFamily="34" charset="0"/>
              </a:rPr>
              <a:t> Session, then click Move. </a:t>
            </a:r>
          </a:p>
          <a:p>
            <a:r>
              <a:rPr lang="en-US" dirty="0">
                <a:solidFill>
                  <a:srgbClr val="000000"/>
                </a:solidFill>
                <a:effectLst/>
                <a:latin typeface="Calibri" panose="020F0502020204030204" pitchFamily="34" charset="0"/>
                <a:sym typeface="Calibri" panose="020F0502020204030204" pitchFamily="34" charset="0"/>
              </a:rPr>
              <a:t> </a:t>
            </a:r>
          </a:p>
          <a:p>
            <a:r>
              <a:rPr lang="en-US" dirty="0">
                <a:solidFill>
                  <a:srgbClr val="000000"/>
                </a:solidFill>
                <a:effectLst/>
                <a:latin typeface="Calibri" panose="020F0502020204030204" pitchFamily="34" charset="0"/>
                <a:sym typeface="Calibri" panose="020F0502020204030204" pitchFamily="34" charset="0"/>
              </a:rPr>
              <a:t>To move a student into a new Session in PearsonAccess</a:t>
            </a:r>
            <a:r>
              <a:rPr lang="en-US" sz="1200" kern="1200" baseline="30000" dirty="0">
                <a:solidFill>
                  <a:schemeClr val="tx1"/>
                </a:solidFill>
                <a:effectLst/>
                <a:latin typeface="+mn-lt"/>
                <a:ea typeface="+mn-ea"/>
                <a:cs typeface="+mn-cs"/>
              </a:rPr>
              <a:t>next</a:t>
            </a:r>
            <a:r>
              <a:rPr lang="en-US" dirty="0">
                <a:solidFill>
                  <a:srgbClr val="000000"/>
                </a:solidFill>
                <a:effectLst/>
                <a:latin typeface="Calibri" panose="020F0502020204030204" pitchFamily="34" charset="0"/>
                <a:sym typeface="Calibri" panose="020F0502020204030204" pitchFamily="34" charset="0"/>
              </a:rPr>
              <a:t>, first you will need to create a new Session by clicking the button for Create Session, which is also on this page. Then fill out the details for the new Session, and then click Create. You will then see the new Session listed on this page and can check the box under the Session name to move the student.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5</a:t>
            </a:fld>
            <a:endParaRPr lang="en-US" dirty="0"/>
          </a:p>
        </p:txBody>
      </p:sp>
    </p:spTree>
    <p:extLst>
      <p:ext uri="{BB962C8B-B14F-4D97-AF65-F5344CB8AC3E}">
        <p14:creationId xmlns:p14="http://schemas.microsoft.com/office/powerpoint/2010/main" val="258993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may use this resource to help with the process.</a:t>
            </a:r>
          </a:p>
        </p:txBody>
      </p:sp>
      <p:sp>
        <p:nvSpPr>
          <p:cNvPr id="4" name="Slide Number Placeholder 3"/>
          <p:cNvSpPr>
            <a:spLocks noGrp="1"/>
          </p:cNvSpPr>
          <p:nvPr>
            <p:ph type="sldNum" sz="quarter" idx="10"/>
          </p:nvPr>
        </p:nvSpPr>
        <p:spPr/>
        <p:txBody>
          <a:bodyPr/>
          <a:lstStyle/>
          <a:p>
            <a:fld id="{286E5E2B-1940-4C12-B0CF-52993C2CB7F2}" type="slidenum">
              <a:rPr lang="en-US" smtClean="0"/>
              <a:pPr/>
              <a:t>6</a:t>
            </a:fld>
            <a:endParaRPr lang="en-US" dirty="0"/>
          </a:p>
        </p:txBody>
      </p:sp>
    </p:spTree>
    <p:extLst>
      <p:ext uri="{BB962C8B-B14F-4D97-AF65-F5344CB8AC3E}">
        <p14:creationId xmlns:p14="http://schemas.microsoft.com/office/powerpoint/2010/main" val="69671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concludes the Moving Students Between Sessions training slides. Thank you.</a:t>
            </a:r>
          </a:p>
        </p:txBody>
      </p:sp>
      <p:sp>
        <p:nvSpPr>
          <p:cNvPr id="4" name="Slide Number Placeholder 3"/>
          <p:cNvSpPr>
            <a:spLocks noGrp="1"/>
          </p:cNvSpPr>
          <p:nvPr>
            <p:ph type="sldNum" sz="quarter" idx="10"/>
          </p:nvPr>
        </p:nvSpPr>
        <p:spPr/>
        <p:txBody>
          <a:bodyPr/>
          <a:lstStyle/>
          <a:p>
            <a:fld id="{286E5E2B-1940-4C12-B0CF-52993C2CB7F2}" type="slidenum">
              <a:rPr lang="en-US" smtClean="0"/>
              <a:pPr/>
              <a:t>7</a:t>
            </a:fld>
            <a:endParaRPr lang="en-US" dirty="0"/>
          </a:p>
        </p:txBody>
      </p:sp>
    </p:spTree>
    <p:extLst>
      <p:ext uri="{BB962C8B-B14F-4D97-AF65-F5344CB8AC3E}">
        <p14:creationId xmlns:p14="http://schemas.microsoft.com/office/powerpoint/2010/main" val="632477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 descr="Logo&#10;&#10;Description automatically generated with medium confidence">
            <a:extLst>
              <a:ext uri="{FF2B5EF4-FFF2-40B4-BE49-F238E27FC236}">
                <a16:creationId xmlns:a16="http://schemas.microsoft.com/office/drawing/2014/main" id="{D404B14A-A0F8-40A2-87F5-7B455E840D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318" y="520966"/>
            <a:ext cx="4352027" cy="96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18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52207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2712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991303" cy="1644191"/>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pic>
        <p:nvPicPr>
          <p:cNvPr id="8" name="Picture 1" descr="Logo&#10;&#10;Description automatically generated with medium confidence">
            <a:extLst>
              <a:ext uri="{FF2B5EF4-FFF2-40B4-BE49-F238E27FC236}">
                <a16:creationId xmlns:a16="http://schemas.microsoft.com/office/drawing/2014/main" id="{44E18EB5-B42C-445A-BC3A-45D7A9B980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6559" y="1120760"/>
            <a:ext cx="25828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06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81507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2356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73542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66907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11/30/2022</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30326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blipFill>
            <a:blip r:embed="rId2" cstate="print"/>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50464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11/30/2022</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4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support.assessment.pearson.com/x/oQAHAQ"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Moving Students Between PAN Sessions</a:t>
            </a:r>
          </a:p>
        </p:txBody>
      </p:sp>
      <p:sp>
        <p:nvSpPr>
          <p:cNvPr id="3" name="Subtitle 2"/>
          <p:cNvSpPr>
            <a:spLocks noGrp="1"/>
          </p:cNvSpPr>
          <p:nvPr>
            <p:ph type="subTitle" idx="1"/>
          </p:nvPr>
        </p:nvSpPr>
        <p:spPr>
          <a:xfrm>
            <a:off x="905256" y="4901794"/>
            <a:ext cx="8298180" cy="912229"/>
          </a:xfrm>
        </p:spPr>
        <p:txBody>
          <a:bodyPr>
            <a:normAutofit/>
          </a:bodyPr>
          <a:lstStyle/>
          <a:p>
            <a:r>
              <a:rPr lang="en-US" dirty="0"/>
              <a:t>For Computer-Based Testing</a:t>
            </a:r>
          </a:p>
        </p:txBody>
      </p:sp>
    </p:spTree>
    <p:custDataLst>
      <p:tags r:id="rId1"/>
    </p:custDataLst>
    <p:extLst>
      <p:ext uri="{BB962C8B-B14F-4D97-AF65-F5344CB8AC3E}">
        <p14:creationId xmlns:p14="http://schemas.microsoft.com/office/powerpoint/2010/main" val="367697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DFBA-4215-4704-A20A-62887751970B}"/>
              </a:ext>
            </a:extLst>
          </p:cNvPr>
          <p:cNvSpPr>
            <a:spLocks noGrp="1"/>
          </p:cNvSpPr>
          <p:nvPr>
            <p:ph type="title"/>
          </p:nvPr>
        </p:nvSpPr>
        <p:spPr/>
        <p:txBody>
          <a:bodyPr/>
          <a:lstStyle/>
          <a:p>
            <a:r>
              <a:rPr lang="en-US" dirty="0">
                <a:cs typeface="Calibri Light"/>
              </a:rPr>
              <a:t>How to use this PowerPoint</a:t>
            </a:r>
            <a:endParaRPr lang="en-US" dirty="0"/>
          </a:p>
        </p:txBody>
      </p:sp>
      <p:sp>
        <p:nvSpPr>
          <p:cNvPr id="3" name="Content Placeholder 2">
            <a:extLst>
              <a:ext uri="{FF2B5EF4-FFF2-40B4-BE49-F238E27FC236}">
                <a16:creationId xmlns:a16="http://schemas.microsoft.com/office/drawing/2014/main" id="{0F68425D-5167-4700-B3AA-18C8E3BCFD68}"/>
              </a:ext>
            </a:extLst>
          </p:cNvPr>
          <p:cNvSpPr>
            <a:spLocks noGrp="1"/>
          </p:cNvSpPr>
          <p:nvPr>
            <p:ph idx="1"/>
          </p:nvPr>
        </p:nvSpPr>
        <p:spPr/>
        <p:txBody>
          <a:bodyPr vert="horz" lIns="0" tIns="45720" rIns="0" bIns="45720" rtlCol="0" anchor="t">
            <a:noAutofit/>
          </a:bodyPr>
          <a:lstStyle/>
          <a:p>
            <a:pPr marL="100330" indent="-100330">
              <a:buFont typeface="Arial" panose="020F0502020204030204" pitchFamily="34" charset="0"/>
              <a:buChar char="•"/>
            </a:pPr>
            <a:r>
              <a:rPr lang="en-US" sz="3000" dirty="0">
                <a:cs typeface="Calibri"/>
              </a:rPr>
              <a:t>Additional information is included in the Notes section of most slides. </a:t>
            </a:r>
          </a:p>
          <a:p>
            <a:pPr marL="100330" indent="-100330">
              <a:buFont typeface="Arial" panose="020F0502020204030204" pitchFamily="34" charset="0"/>
              <a:buChar char="•"/>
            </a:pPr>
            <a:r>
              <a:rPr lang="en-US" sz="3000" dirty="0">
                <a:cs typeface="Calibri"/>
              </a:rPr>
              <a:t>Some slides in this PowerPoint have videos. When this occurs, it will be mentioned in the Notes section. </a:t>
            </a:r>
          </a:p>
          <a:p>
            <a:pPr marL="422275" lvl="1" indent="-200660">
              <a:buFont typeface="Arial" panose="020F0502020204030204" pitchFamily="34" charset="0"/>
              <a:buChar char="•"/>
            </a:pPr>
            <a:r>
              <a:rPr lang="en-US" sz="2750" dirty="0">
                <a:cs typeface="Calibri"/>
              </a:rPr>
              <a:t>When a video is available, please hover your cursor over the slide and select the Play button to view the video. </a:t>
            </a:r>
          </a:p>
          <a:p>
            <a:pPr marL="422275" lvl="1" indent="-200660">
              <a:buFont typeface="Arial" panose="020F0502020204030204" pitchFamily="34" charset="0"/>
              <a:buChar char="•"/>
            </a:pPr>
            <a:r>
              <a:rPr lang="en-US" sz="2750" dirty="0">
                <a:cs typeface="Calibri"/>
              </a:rPr>
              <a:t>For slides with videos, please remember to read the Notes section for additional information. </a:t>
            </a:r>
          </a:p>
          <a:p>
            <a:pPr marL="100330" indent="-100330">
              <a:buFont typeface="Arial" panose="020F0502020204030204" pitchFamily="34" charset="0"/>
              <a:buChar char="•"/>
            </a:pPr>
            <a:endParaRPr lang="en-US" sz="3000" dirty="0">
              <a:cs typeface="Calibri"/>
            </a:endParaRPr>
          </a:p>
        </p:txBody>
      </p:sp>
    </p:spTree>
    <p:extLst>
      <p:ext uri="{BB962C8B-B14F-4D97-AF65-F5344CB8AC3E}">
        <p14:creationId xmlns:p14="http://schemas.microsoft.com/office/powerpoint/2010/main" val="383826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a:t>
            </a:r>
          </a:p>
        </p:txBody>
      </p:sp>
      <p:sp>
        <p:nvSpPr>
          <p:cNvPr id="3" name="Content Placeholder 2"/>
          <p:cNvSpPr>
            <a:spLocks noGrp="1"/>
          </p:cNvSpPr>
          <p:nvPr>
            <p:ph idx="1"/>
          </p:nvPr>
        </p:nvSpPr>
        <p:spPr/>
        <p:txBody>
          <a:bodyPr/>
          <a:lstStyle/>
          <a:p>
            <a:pPr marL="100330" indent="-100330"/>
            <a:r>
              <a:rPr lang="en-US" b="1" dirty="0">
                <a:solidFill>
                  <a:schemeClr val="tx1"/>
                </a:solidFill>
              </a:rPr>
              <a:t>PearsonAccess</a:t>
            </a:r>
            <a:r>
              <a:rPr lang="en-US" b="1" baseline="30000" dirty="0">
                <a:solidFill>
                  <a:schemeClr val="tx1"/>
                </a:solidFill>
              </a:rPr>
              <a:t>next</a:t>
            </a:r>
            <a:r>
              <a:rPr lang="en-US" b="1" dirty="0">
                <a:solidFill>
                  <a:schemeClr val="tx1"/>
                </a:solidFill>
              </a:rPr>
              <a:t> (PAN):</a:t>
            </a:r>
            <a:r>
              <a:rPr lang="en-US" dirty="0">
                <a:solidFill>
                  <a:schemeClr val="tx1"/>
                </a:solidFill>
              </a:rPr>
              <a:t> The online management system. All schools will use PAN to register students and order test materials. PAN is also used to manage testing activities for computer-based testing.</a:t>
            </a:r>
          </a:p>
          <a:p>
            <a:r>
              <a:rPr lang="en-US" b="1" dirty="0">
                <a:solidFill>
                  <a:schemeClr val="tx1"/>
                </a:solidFill>
              </a:rPr>
              <a:t>PAN Session:</a:t>
            </a:r>
            <a:r>
              <a:rPr lang="en-US" dirty="0">
                <a:solidFill>
                  <a:schemeClr val="tx1"/>
                </a:solidFill>
              </a:rPr>
              <a:t> A group of students in </a:t>
            </a:r>
            <a:r>
              <a:rPr lang="en-US" dirty="0" err="1">
                <a:solidFill>
                  <a:schemeClr val="tx1"/>
                </a:solidFill>
              </a:rPr>
              <a:t>PearsonAccess</a:t>
            </a:r>
            <a:r>
              <a:rPr lang="en-US" baseline="30000" dirty="0" err="1">
                <a:solidFill>
                  <a:schemeClr val="tx1"/>
                </a:solidFill>
              </a:rPr>
              <a:t>next</a:t>
            </a:r>
            <a:r>
              <a:rPr lang="en-US" dirty="0">
                <a:solidFill>
                  <a:schemeClr val="tx1"/>
                </a:solidFill>
              </a:rPr>
              <a:t> assigned the same subject and grade computer-based test who will take the test at the same time and in the same testing location. </a:t>
            </a:r>
          </a:p>
          <a:p>
            <a:endParaRPr lang="en-US" dirty="0"/>
          </a:p>
        </p:txBody>
      </p:sp>
    </p:spTree>
    <p:custDataLst>
      <p:tags r:id="rId1"/>
    </p:custDataLst>
    <p:extLst>
      <p:ext uri="{BB962C8B-B14F-4D97-AF65-F5344CB8AC3E}">
        <p14:creationId xmlns:p14="http://schemas.microsoft.com/office/powerpoint/2010/main" val="182185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991303" cy="1644191"/>
          </a:xfrm>
        </p:spPr>
        <p:txBody>
          <a:bodyPr/>
          <a:lstStyle/>
          <a:p>
            <a:r>
              <a:rPr lang="en-US" dirty="0"/>
              <a:t>Moving Students</a:t>
            </a:r>
          </a:p>
        </p:txBody>
      </p:sp>
      <p:sp>
        <p:nvSpPr>
          <p:cNvPr id="3" name="Content Placeholder 2"/>
          <p:cNvSpPr>
            <a:spLocks noGrp="1"/>
          </p:cNvSpPr>
          <p:nvPr>
            <p:ph idx="1"/>
          </p:nvPr>
        </p:nvSpPr>
        <p:spPr/>
        <p:txBody>
          <a:bodyPr>
            <a:normAutofit/>
          </a:bodyPr>
          <a:lstStyle/>
          <a:p>
            <a:pPr marL="221285" lvl="1" indent="0">
              <a:buNone/>
            </a:pPr>
            <a:r>
              <a:rPr lang="en-US" sz="2800" dirty="0"/>
              <a:t>The most common reasons to move a student from one PAN Session to another include the following:</a:t>
            </a:r>
          </a:p>
          <a:p>
            <a:pPr lvl="1">
              <a:buFont typeface="Arial" panose="020B0604020202020204" pitchFamily="34" charset="0"/>
              <a:buChar char="•"/>
            </a:pPr>
            <a:r>
              <a:rPr lang="en-US" sz="2800" dirty="0"/>
              <a:t>Correcting an error in the PAN Session to which the student was initially assigned</a:t>
            </a:r>
          </a:p>
          <a:p>
            <a:pPr lvl="1">
              <a:buFont typeface="Arial" panose="020B0604020202020204" pitchFamily="34" charset="0"/>
              <a:buChar char="•"/>
            </a:pPr>
            <a:r>
              <a:rPr lang="en-US" sz="2800" dirty="0"/>
              <a:t>Updating a student’s PAN Session</a:t>
            </a:r>
          </a:p>
          <a:p>
            <a:pPr lvl="1">
              <a:buFont typeface="Arial" panose="020B0604020202020204" pitchFamily="34" charset="0"/>
              <a:buChar char="•"/>
            </a:pPr>
            <a:r>
              <a:rPr lang="en-US" sz="2800" dirty="0"/>
              <a:t>Moving a newly enrolled student during the enrollment transfer process</a:t>
            </a:r>
          </a:p>
          <a:p>
            <a:pPr lvl="1">
              <a:buFont typeface="Arial" panose="020B0604020202020204" pitchFamily="34" charset="0"/>
              <a:buChar char="•"/>
            </a:pPr>
            <a:r>
              <a:rPr lang="en-US" sz="2800" dirty="0"/>
              <a:t>(Optional)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Moving a student who was absent during testing to be in a new PAN Session for make-up testing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Arial" panose="020B0604020202020204" pitchFamily="34" charset="0"/>
              <a:buChar char="•"/>
            </a:pPr>
            <a:endParaRPr lang="en-US" sz="2800" dirty="0"/>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Move Students</a:t>
            </a:r>
          </a:p>
        </p:txBody>
      </p:sp>
      <p:pic>
        <p:nvPicPr>
          <p:cNvPr id="6" name="Moving Students Between Sessions MCAS">
            <a:hlinkClick r:id="" action="ppaction://media"/>
            <a:extLst>
              <a:ext uri="{FF2B5EF4-FFF2-40B4-BE49-F238E27FC236}">
                <a16:creationId xmlns:a16="http://schemas.microsoft.com/office/drawing/2014/main" id="{1FCEBBF5-3FF6-45D9-ACEF-F78E9DBD53D2}"/>
              </a:ext>
            </a:extLst>
          </p:cNvPr>
          <p:cNvPicPr>
            <a:picLocks noGrp="1" noChangeAspect="1"/>
          </p:cNvPicPr>
          <p:nvPr>
            <p:ph idx="1"/>
            <a:videoFile r:link="rId3"/>
            <p:extLst>
              <p:ext uri="{DAA4B4D4-6D71-4841-9C94-3DE7FCFB9230}">
                <p14:media xmlns:p14="http://schemas.microsoft.com/office/powerpoint/2010/main" r:embed="rId2"/>
              </p:ext>
            </p:extLst>
          </p:nvPr>
        </p:nvPicPr>
        <p:blipFill>
          <a:blip r:embed="rId6"/>
          <a:stretch>
            <a:fillRect/>
          </a:stretch>
        </p:blipFill>
        <p:spPr>
          <a:xfrm>
            <a:off x="1101510" y="2001284"/>
            <a:ext cx="7868748" cy="5125165"/>
          </a:xfrm>
        </p:spPr>
      </p:pic>
    </p:spTree>
    <p:custDataLst>
      <p:tags r:id="rId1"/>
    </p:custDataLst>
    <p:extLst>
      <p:ext uri="{BB962C8B-B14F-4D97-AF65-F5344CB8AC3E}">
        <p14:creationId xmlns:p14="http://schemas.microsoft.com/office/powerpoint/2010/main" val="155396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0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905256" y="2124489"/>
            <a:ext cx="8298181" cy="4559808"/>
          </a:xfrm>
        </p:spPr>
        <p:txBody>
          <a:bodyPr/>
          <a:lstStyle/>
          <a:p>
            <a:r>
              <a:rPr lang="en-US" dirty="0">
                <a:hlinkClick r:id="rId4"/>
              </a:rPr>
              <a:t>PearsonAccess Next User Guide – Move a Student Test Between Sessions</a:t>
            </a:r>
            <a:r>
              <a:rPr lang="en-US" dirty="0"/>
              <a:t> </a:t>
            </a:r>
            <a:r>
              <a:rPr lang="en-US" sz="800" dirty="0">
                <a:solidFill>
                  <a:schemeClr val="bg1"/>
                </a:solidFill>
              </a:rPr>
              <a:t>(URL: https://support.assessment.pearson.com/x/oQAHAQ)</a:t>
            </a:r>
          </a:p>
        </p:txBody>
      </p:sp>
    </p:spTree>
    <p:custDataLst>
      <p:tags r:id="rId1"/>
    </p:custDataLst>
    <p:extLst>
      <p:ext uri="{BB962C8B-B14F-4D97-AF65-F5344CB8AC3E}">
        <p14:creationId xmlns:p14="http://schemas.microsoft.com/office/powerpoint/2010/main" val="15915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A448-9390-40BC-A910-39E282474AF3}"/>
              </a:ext>
              <a:ext uri="{C183D7F6-B498-43B3-948B-1728B52AA6E4}">
                <adec:decorative xmlns:adec="http://schemas.microsoft.com/office/drawing/2017/decorative" val="1"/>
              </a:ext>
            </a:extLst>
          </p:cNvPr>
          <p:cNvSpPr>
            <a:spLocks noGrp="1"/>
          </p:cNvSpPr>
          <p:nvPr>
            <p:ph type="title"/>
          </p:nvPr>
        </p:nvSpPr>
        <p:spPr>
          <a:xfrm>
            <a:off x="10140389" y="856961"/>
            <a:ext cx="2783760" cy="772694"/>
          </a:xfrm>
        </p:spPr>
        <p:txBody>
          <a:bodyPr/>
          <a:lstStyle/>
          <a:p>
            <a:r>
              <a:rPr lang="en-US" dirty="0">
                <a:solidFill>
                  <a:srgbClr val="E6E6E6"/>
                </a:solidFill>
              </a:rPr>
              <a:t>Thank you.</a:t>
            </a:r>
          </a:p>
        </p:txBody>
      </p:sp>
      <p:sp>
        <p:nvSpPr>
          <p:cNvPr id="3" name="Content Placeholder 2"/>
          <p:cNvSpPr>
            <a:spLocks noGrp="1"/>
          </p:cNvSpPr>
          <p:nvPr>
            <p:ph idx="1"/>
          </p:nvPr>
        </p:nvSpPr>
        <p:spPr/>
        <p:txBody>
          <a:bodyPr>
            <a:normAutofit/>
          </a:bodyPr>
          <a:lstStyle/>
          <a:p>
            <a:pPr algn="ctr"/>
            <a:endParaRPr lang="en-US" sz="2970" dirty="0"/>
          </a:p>
          <a:p>
            <a:pPr algn="ctr"/>
            <a:endParaRPr lang="en-US" sz="2970" dirty="0"/>
          </a:p>
          <a:p>
            <a:pPr algn="ctr"/>
            <a:r>
              <a:rPr lang="en-US" sz="5600" dirty="0"/>
              <a:t>Thank you. </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75E2EEB2-9996-4379-8628-E54C565188BE}"/>
  <p:tag name="ISPRING_PROJECT_FOLDER_UPDATED" val="1"/>
  <p:tag name="ISPRING_FIRST_PUBLISH" val="1"/>
  <p:tag name="ISPRING_SCORM_RATE_SLIDES" val="0"/>
  <p:tag name="ISPRING_SCORM_PASSING_SCORE" val="0.000000"/>
  <p:tag name="ISPRING_ULTRA_SCORM_COURSE_ID" val="541EA155-9CA7-48FB-A174-2B7A36C669B4"/>
  <p:tag name="ISPRINGONLINEFOLDERID" val="0"/>
  <p:tag name="ISPRINGONLINEFOLDERPATH" val="Content List"/>
  <p:tag name="ISPRINGCLOUDFOLDERID" val="0"/>
  <p:tag name="ISPRINGCLOUDFOLDERPATH" val="Repository"/>
  <p:tag name="ISPRING_PRESENTATION_TITLE" val="Move Students Between Sessions"/>
  <p:tag name="ISPRING_RESOURCE_PATHS_HASH_PRESENTER" val="cd5a9062cbc92c14efe5758130d838eb594d25"/>
  <p:tag name="ISPRING_SCREEN_RECS_UPDATED" val="C:\Users\bacork\Documents\PARCC 2017-1028\MCAS\Move Students Between Sessions\MoveStudentsBetweenSessions"/>
  <p:tag name="ISPRING_RESOURCE_FOLDER" val="C:\Users\bacork\Documents\PARCC 2017-1028\MCAS\Move Students Between Sessions\MoveStudentsBetweenSessions"/>
  <p:tag name="ISPRING_PRESENTATION_PATH" val="C:\Users\bacork\Documents\PARCC 2017-1028\MCAS\Move Students Between Sessions\MoveStudentsBetweenSessions.pptx"/>
  <p:tag name="FLASHSPRING_ZOOM_TAG" val="60"/>
  <p:tag name="ISPRING_PRESENTATION_INFO_2" val="&lt;?xml version=&quot;1.0&quot; encoding=&quot;UTF-8&quot; standalone=&quot;no&quot; ?&gt;&#10;&lt;presentation2&gt;&#10;&#10;  &lt;slides&gt;&#10;    &lt;slide id=&quot;{AB6197FD-BDC4-479E-97AD-BD43B6450F40}&quot; pptId=&quot;256&quot;/&gt;&#10;    &lt;slide id=&quot;{4F1DFE93-7820-474D-BFA2-829DE53132D2}&quot; pptId=&quot;266&quot;/&gt;&#10;    &lt;slide id=&quot;{C46C8EC3-E336-4935-94AF-D1F46FE9BC08}&quot; pptId=&quot;257&quot;/&gt;&#10;    &lt;slide id=&quot;{0B21E8CB-3786-4047-B4F4-843F8780CE35}&quot; pptId=&quot;273&quot;/&gt;&#10;    &lt;slide id=&quot;{7ACB43CD-E439-495E-9111-61704F926D9C}&quot; pptId=&quot;272&quot;/&gt;&#10;    &lt;slide id=&quot;{09AC8063-9B5D-422B-A0C0-9B6335925ABA}&quot; pptId=&quot;265&quot;/&gt;&#10;  &lt;/slides&gt;&#10;&#10;  &lt;narration&gt;&#10;    &lt;audioTracks&gt;&#10;      &lt;audioTrack muted=&quot;false&quot; name=&quot;slide2&quot; resource=&quot;071c0a5e&quot; slideId=&quot;{4F1DFE93-7820-474D-BFA2-829DE53132D2}&quot; startTime=&quot;0&quot; stepIndex=&quot;0&quot; volume=&quot;1&quot;&gt;&#10;        &lt;audio channels=&quot;2&quot; format=&quot;s16p&quot; sampleRate=&quot;44100&quot;/&gt;&#10;      &lt;/audioTrack&gt;&#10;      &lt;audioTrack muted=&quot;false&quot; name=&quot;slide1&quot; resource=&quot;cff4e521&quot; slideId=&quot;{AB6197FD-BDC4-479E-97AD-BD43B6450F40}&quot; startTime=&quot;0&quot; stepIndex=&quot;0&quot; volume=&quot;1&quot;&gt;&#10;        &lt;audio channels=&quot;2&quot; format=&quot;s16p&quot; sampleRate=&quot;44100&quot;/&gt;&#10;      &lt;/audioTrack&gt;&#10;      &lt;audioTrack muted=&quot;false&quot; name=&quot;slide3&quot; resource=&quot;7c896322&quot; slideId=&quot;{C46C8EC3-E336-4935-94AF-D1F46FE9BC08}&quot; startTime=&quot;0&quot; stepIndex=&quot;0&quot; volume=&quot;1&quot;&gt;&#10;        &lt;audio channels=&quot;2&quot; format=&quot;s16p&quot; sampleRate=&quot;44100&quot;/&gt;&#10;      &lt;/audioTrack&gt;&#10;      &lt;audioTrack muted=&quot;false&quot; name=&quot;slide4&quot; resource=&quot;cd9351b0&quot; slideId=&quot;{0B21E8CB-3786-4047-B4F4-843F8780CE35}&quot; startTime=&quot;0&quot; stepIndex=&quot;0&quot; volume=&quot;1&quot;&gt;&#10;        &lt;audio channels=&quot;2&quot; format=&quot;s16p&quot; sampleRate=&quot;44100&quot;/&gt;&#10;      &lt;/audioTrack&gt;&#10;      &lt;audioTrack muted=&quot;false&quot; name=&quot;slide5&quot; resource=&quot;6a23fd3b&quot; slideId=&quot;{7ACB43CD-E439-495E-9111-61704F926D9C}&quot; startTime=&quot;0&quot; stepIndex=&quot;0&quot; volume=&quot;1&quot;&gt;&#10;        &lt;audio channels=&quot;2&quot; format=&quot;s16p&quot; sampleRate=&quot;44100&quot;/&gt;&#10;      &lt;/audioTrack&gt;&#10;      &lt;audioTrack muted=&quot;false&quot; name=&quot;slide6&quot; resource=&quot;dde703fb&quot; slideId=&quot;{09AC8063-9B5D-422B-A0C0-9B6335925ABA}&quot; startTime=&quot;0&quot; stepIndex=&quot;0&quot; volume=&quot;1&quot;&gt;&#10;        &lt;audio channels=&quot;2&quot; format=&quot;s16p&quot; sampleRate=&quot;44100&quot;/&gt;&#10;      &lt;/audioTrack&gt;&#10;    &lt;/audioTracks&gt;&#10;    &lt;videoTracks/&gt;&#10;  &lt;/narration&gt;&#10;&#10;&lt;/presentation2&gt;&#10;"/>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bacork\Documents\PARCC 2017-1028\MCAS\Move Students Between Sessions"/>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B6197FD-BDC4-479E-97AD-BD43B6450F40}"/>
  <p:tag name="GENSWF_ADVANCE_TIME" val="14.994"/>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F1DFE93-7820-474D-BFA2-829DE53132D2}"/>
  <p:tag name="GENSWF_ADVANCE_TIME" val="13.53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46C8EC3-E336-4935-94AF-D1F46FE9BC08}"/>
  <p:tag name="GENSWF_ADVANCE_TIME" val="22.439"/>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8.525"/>
  <p:tag name="ISPRING_SLIDE_ID_2" val="{0B21E8CB-3786-4047-B4F4-843F8780CE35}"/>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ACB43CD-E439-495E-9111-61704F926D9C}"/>
  <p:tag name="GENSWF_ADVANCE_TIME" val="6.113"/>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9AC8063-9B5D-422B-A0C0-9B6335925ABA}"/>
  <p:tag name="GENSWF_ADVANCE_TIME" val="6.113"/>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5" ma:contentTypeDescription="Create a new document." ma:contentTypeScope="" ma:versionID="b650b21caec7807e148029174ce7dfbb">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939cb34e186f5693ef7f77fe1f6d35ec"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Kelley, R. Scott (DESE)</DisplayName>
        <AccountId>23</AccountId>
        <AccountType/>
      </UserInfo>
      <UserInfo>
        <DisplayName>Zalk, Jodie (DESE)</DisplayName>
        <AccountId>18</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Props1.xml><?xml version="1.0" encoding="utf-8"?>
<ds:datastoreItem xmlns:ds="http://schemas.openxmlformats.org/officeDocument/2006/customXml" ds:itemID="{33C46026-1D3C-4510-A65A-835261E96305}">
  <ds:schemaRefs>
    <ds:schemaRef ds:uri="http://schemas.microsoft.com/sharepoint/v3/contenttype/forms"/>
  </ds:schemaRefs>
</ds:datastoreItem>
</file>

<file path=customXml/itemProps2.xml><?xml version="1.0" encoding="utf-8"?>
<ds:datastoreItem xmlns:ds="http://schemas.openxmlformats.org/officeDocument/2006/customXml" ds:itemID="{EF48F28D-BEFA-469F-B070-045295DA4273}"/>
</file>

<file path=customXml/itemProps3.xml><?xml version="1.0" encoding="utf-8"?>
<ds:datastoreItem xmlns:ds="http://schemas.openxmlformats.org/officeDocument/2006/customXml" ds:itemID="{7E18F3FA-CAAD-44D5-B99C-77B52BDB90D2}">
  <ds:schemaRefs>
    <ds:schemaRef ds:uri="http://www.w3.org/XML/1998/namespace"/>
    <ds:schemaRef ds:uri="http://schemas.microsoft.com/office/2006/documentManagement/types"/>
    <ds:schemaRef ds:uri="http://purl.org/dc/dcmitype/"/>
    <ds:schemaRef ds:uri="http://purl.org/dc/terms/"/>
    <ds:schemaRef ds:uri="e77133ba-eec1-4d51-86ef-7b6d23495175"/>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049449a1-970d-4061-91c8-87f7c4621d9d"/>
  </ds:schemaRefs>
</ds:datastoreItem>
</file>

<file path=docProps/app.xml><?xml version="1.0" encoding="utf-8"?>
<Properties xmlns="http://schemas.openxmlformats.org/officeDocument/2006/extended-properties" xmlns:vt="http://schemas.openxmlformats.org/officeDocument/2006/docPropsVTypes">
  <Template>Retrospect</Template>
  <TotalTime>6636</TotalTime>
  <Words>626</Words>
  <Application>Microsoft Office PowerPoint</Application>
  <PresentationFormat>Custom</PresentationFormat>
  <Paragraphs>48</Paragraphs>
  <Slides>7</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Retrospect</vt:lpstr>
      <vt:lpstr>Moving Students Between PAN Sessions</vt:lpstr>
      <vt:lpstr>How to use this PowerPoint</vt:lpstr>
      <vt:lpstr>Glossary</vt:lpstr>
      <vt:lpstr>Moving Students</vt:lpstr>
      <vt:lpstr>How to Move Students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 Students Between Sessions</dc:title>
  <dc:creator>Dahn, LeAnn E</dc:creator>
  <cp:lastModifiedBy>Cullen, Shannon (DESE)</cp:lastModifiedBy>
  <cp:revision>143</cp:revision>
  <dcterms:created xsi:type="dcterms:W3CDTF">2016-10-28T00:45:12Z</dcterms:created>
  <dcterms:modified xsi:type="dcterms:W3CDTF">2022-11-30T15:20:55Z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File Status">
    <vt:lpwstr>Draft</vt:lpwstr>
  </property>
  <property fmtid="{D5CDD505-2E9C-101B-9397-08002B2CF9AE}" pid="4" name="Archive">
    <vt:bool>false</vt:bool>
  </property>
  <property fmtid="{D5CDD505-2E9C-101B-9397-08002B2CF9AE}" pid="5" name="SharedWithUsers">
    <vt:lpwstr>23;#Kelley, R. Scott (DESE);#18;#Zalk, Jodie (DESE)</vt:lpwstr>
  </property>
  <property fmtid="{D5CDD505-2E9C-101B-9397-08002B2CF9AE}" pid="6" name="Category0">
    <vt:lpwstr>To be assigned</vt:lpwstr>
  </property>
  <property fmtid="{D5CDD505-2E9C-101B-9397-08002B2CF9AE}" pid="7" name="Approval Record">
    <vt:bool>false</vt:bool>
  </property>
  <property fmtid="{D5CDD505-2E9C-101B-9397-08002B2CF9AE}" pid="8" name="Admin Year">
    <vt:lpwstr>;#2020;#</vt:lpwstr>
  </property>
  <property fmtid="{D5CDD505-2E9C-101B-9397-08002B2CF9AE}" pid="9" name="MediaServiceImageTags">
    <vt:lpwstr/>
  </property>
</Properties>
</file>